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56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83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9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67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50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92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17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73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82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22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C937-4992-4DD1-B259-A58A9118771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B70E-80A2-4CE6-AF41-830F90E8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37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enalecontemporaneo.it/upload/1378716292Berlusconi%20c%20Italia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772400" cy="864096"/>
          </a:xfrm>
        </p:spPr>
        <p:txBody>
          <a:bodyPr>
            <a:normAutofit/>
          </a:bodyPr>
          <a:lstStyle/>
          <a:p>
            <a:r>
              <a:rPr lang="it-IT" sz="3600" dirty="0" smtClean="0"/>
              <a:t>Le disposizioni della «legge Severino»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280920" cy="4968552"/>
          </a:xfrm>
        </p:spPr>
        <p:txBody>
          <a:bodyPr>
            <a:normAutofit fontScale="62500" lnSpcReduction="20000"/>
          </a:bodyPr>
          <a:lstStyle/>
          <a:p>
            <a:pPr algn="l" fontAlgn="base"/>
            <a:r>
              <a:rPr lang="it-IT" sz="2900" b="1" dirty="0">
                <a:solidFill>
                  <a:schemeClr val="tx1"/>
                </a:solidFill>
              </a:rPr>
              <a:t>DECRETO LEGISLATIVO 31 dicembre 2012, n. 235</a:t>
            </a:r>
          </a:p>
          <a:p>
            <a:pPr algn="l"/>
            <a:r>
              <a:rPr lang="it-IT" sz="2900" dirty="0">
                <a:solidFill>
                  <a:schemeClr val="tx1"/>
                </a:solidFill>
              </a:rPr>
              <a:t>Testo unico delle disposizioni in materia di </a:t>
            </a:r>
            <a:r>
              <a:rPr lang="it-IT" sz="2900" dirty="0" err="1">
                <a:solidFill>
                  <a:schemeClr val="tx1"/>
                </a:solidFill>
              </a:rPr>
              <a:t>incandidabilita</a:t>
            </a:r>
            <a:r>
              <a:rPr lang="it-IT" sz="2900" dirty="0">
                <a:solidFill>
                  <a:schemeClr val="tx1"/>
                </a:solidFill>
              </a:rPr>
              <a:t>' e di divieto di ricoprire cariche elettive e di Governo conseguenti a sentenze definitive di condanna per delitti non colposi, a norma dell'articolo 1, comma 63, della legge 6 novembre 2012, n. 190</a:t>
            </a:r>
            <a:r>
              <a:rPr lang="it-IT" sz="2900" dirty="0" smtClean="0">
                <a:solidFill>
                  <a:schemeClr val="tx1"/>
                </a:solidFill>
              </a:rPr>
              <a:t>.</a:t>
            </a:r>
            <a:endParaRPr lang="it-IT" sz="2900" dirty="0">
              <a:solidFill>
                <a:schemeClr val="tx1"/>
              </a:solidFill>
            </a:endParaRP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sz="2900" dirty="0" smtClean="0">
                <a:solidFill>
                  <a:schemeClr val="tx1"/>
                </a:solidFill>
              </a:rPr>
              <a:t>Art. 1 </a:t>
            </a:r>
            <a:r>
              <a:rPr lang="it-IT" sz="2900" dirty="0" smtClean="0">
                <a:solidFill>
                  <a:schemeClr val="tx2"/>
                </a:solidFill>
              </a:rPr>
              <a:t>Non possono essere candidati e non possono comunque ricoprire la carica di deputato e di senatore: </a:t>
            </a:r>
          </a:p>
          <a:p>
            <a:pPr algn="l"/>
            <a:r>
              <a:rPr lang="it-IT" sz="2900" dirty="0" smtClean="0">
                <a:solidFill>
                  <a:schemeClr val="tx2"/>
                </a:solidFill>
              </a:rPr>
              <a:t>….</a:t>
            </a:r>
          </a:p>
          <a:p>
            <a:pPr algn="l"/>
            <a:r>
              <a:rPr lang="it-IT" sz="2900" dirty="0" smtClean="0">
                <a:solidFill>
                  <a:schemeClr val="tx2"/>
                </a:solidFill>
              </a:rPr>
              <a:t>c) coloro che hanno riportato condanne definitive a pene superiori a due anni di reclusione, per delitti non colposi, consumati o tentati, per i quali sia prevista la pena della reclusione non inferiore nel massimo a quattro anni, determinata ai sensi dell'articolo 278 </a:t>
            </a:r>
            <a:r>
              <a:rPr lang="it-IT" sz="2900" dirty="0" err="1" smtClean="0">
                <a:solidFill>
                  <a:schemeClr val="tx2"/>
                </a:solidFill>
              </a:rPr>
              <a:t>cod.proc.pen</a:t>
            </a:r>
            <a:r>
              <a:rPr lang="it-IT" sz="2900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it-IT" sz="2900" dirty="0" smtClean="0">
              <a:solidFill>
                <a:schemeClr val="tx2"/>
              </a:solidFill>
            </a:endParaRPr>
          </a:p>
          <a:p>
            <a:pPr algn="l"/>
            <a:r>
              <a:rPr lang="it-IT" sz="2900" dirty="0">
                <a:solidFill>
                  <a:schemeClr val="tx1"/>
                </a:solidFill>
              </a:rPr>
              <a:t>Art. </a:t>
            </a:r>
            <a:r>
              <a:rPr lang="it-IT" sz="2900" dirty="0">
                <a:solidFill>
                  <a:schemeClr val="tx1"/>
                </a:solidFill>
              </a:rPr>
              <a:t>3 </a:t>
            </a:r>
            <a:r>
              <a:rPr lang="it-IT" sz="2900" dirty="0">
                <a:solidFill>
                  <a:schemeClr val="tx2"/>
                </a:solidFill>
              </a:rPr>
              <a:t>Qualora una causa di </a:t>
            </a:r>
            <a:r>
              <a:rPr lang="it-IT" sz="2900" dirty="0" err="1" smtClean="0">
                <a:solidFill>
                  <a:schemeClr val="tx2"/>
                </a:solidFill>
              </a:rPr>
              <a:t>incandidabilità</a:t>
            </a:r>
            <a:r>
              <a:rPr lang="it-IT" sz="2900" dirty="0" smtClean="0">
                <a:solidFill>
                  <a:schemeClr val="tx2"/>
                </a:solidFill>
              </a:rPr>
              <a:t> </a:t>
            </a:r>
            <a:r>
              <a:rPr lang="it-IT" sz="2900" dirty="0">
                <a:solidFill>
                  <a:schemeClr val="tx2"/>
                </a:solidFill>
              </a:rPr>
              <a:t>di cui all'articolo 1 sopravvenga o comunque sia accertata nel corso del mandato elettivo, la Camera di appartenenza delibera ai sensi dell'articolo 66 della Costituzione. </a:t>
            </a:r>
            <a:r>
              <a:rPr lang="it-IT" sz="2900" dirty="0">
                <a:solidFill>
                  <a:schemeClr val="tx2"/>
                </a:solidFill>
              </a:rPr>
              <a:t>A tal fine le sentenze definitive di condanna di cui all'articolo 1, emesse nei confronti di deputati o senatori in carica, sono immediatamente comunicate, a cura del pubblico ministero presso il giudice indicato nell'articolo 665 del codice di procedura penale, alla Camera di rispettiva appartenenza. </a:t>
            </a:r>
          </a:p>
        </p:txBody>
      </p:sp>
    </p:spTree>
    <p:extLst>
      <p:ext uri="{BB962C8B-B14F-4D97-AF65-F5344CB8AC3E}">
        <p14:creationId xmlns:p14="http://schemas.microsoft.com/office/powerpoint/2010/main" val="414240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Art. 25 </a:t>
            </a:r>
            <a:r>
              <a:rPr lang="it-IT" dirty="0" err="1" smtClean="0"/>
              <a:t>Cost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Art. 25.</a:t>
            </a:r>
          </a:p>
          <a:p>
            <a:pPr marL="0" indent="0">
              <a:buNone/>
            </a:pPr>
            <a:r>
              <a:rPr lang="it-IT" dirty="0"/>
              <a:t>Nessuno può essere distolto dal giudice naturale precostituito per legge.</a:t>
            </a:r>
          </a:p>
          <a:p>
            <a:pPr marL="0" indent="0">
              <a:buNone/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Nessuno può essere punito se non in forza di una legge che sia entrata in vigore prima del fatto commesso.</a:t>
            </a:r>
          </a:p>
          <a:p>
            <a:pPr marL="0" indent="0">
              <a:buNone/>
            </a:pPr>
            <a:r>
              <a:rPr lang="it-IT" dirty="0"/>
              <a:t>Nessuno può essere sottoposto a misure di sicurezza se non nei casi previsti dalla legge.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452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1052736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Problema: che cosa è una sanzione penale?</a:t>
            </a:r>
          </a:p>
          <a:p>
            <a:endParaRPr lang="it-IT" dirty="0"/>
          </a:p>
          <a:p>
            <a:r>
              <a:rPr lang="it-IT" dirty="0" smtClean="0">
                <a:hlinkClick r:id="rId2"/>
              </a:rPr>
              <a:t>Ricorso di Berlusconi alla Corte </a:t>
            </a:r>
            <a:r>
              <a:rPr lang="it-IT" dirty="0" err="1" smtClean="0">
                <a:hlinkClick r:id="rId2"/>
              </a:rPr>
              <a:t>Edu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03" y="2564904"/>
            <a:ext cx="6228184" cy="266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454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292</Words>
  <Application>Microsoft Office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Le disposizioni della «legge Severino»</vt:lpstr>
      <vt:lpstr>Art. 25 Cost.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disposizioni della «legge Severino»</dc:title>
  <dc:creator>rb</dc:creator>
  <cp:lastModifiedBy>rb</cp:lastModifiedBy>
  <cp:revision>5</cp:revision>
  <dcterms:created xsi:type="dcterms:W3CDTF">2013-10-07T13:20:26Z</dcterms:created>
  <dcterms:modified xsi:type="dcterms:W3CDTF">2013-10-07T15:49:43Z</dcterms:modified>
</cp:coreProperties>
</file>